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7"/>
  </p:normalViewPr>
  <p:slideViewPr>
    <p:cSldViewPr snapToGrid="0">
      <p:cViewPr varScale="1">
        <p:scale>
          <a:sx n="100" d="100"/>
          <a:sy n="100" d="100"/>
        </p:scale>
        <p:origin x="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4B12-E9C8-A171-580B-3B812A32163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77C845F-7EBC-E362-221B-834E72434D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E75462B-FDB1-E4CC-89F5-139031F17F1C}"/>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F2ED07EE-EF16-66C2-C829-44A79BAC56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3BE488-9F88-786E-69E7-227FB3521D0F}"/>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187785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28D22-EE50-36D5-7521-C6895E377D4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BAF3C7D-045E-5534-628C-787E960C730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AFD44E-96F3-6A1E-7F49-8CB7B8BD0BF1}"/>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C667EE47-00DE-1D95-A2F2-0372F52EDE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EED431-7FFF-648A-499E-7CCFE3E3DB9C}"/>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1495926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96FA2B-5F6B-EF59-97DC-5AB6C47F3F6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3469315-4DEB-FA1D-4973-F541CDB3005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C4D1835-E6D4-2F51-08BE-93599055E3E5}"/>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950AF3F1-472D-8D93-8728-E5DAAB13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6BE4E3-8B56-7269-AE89-CB4DE97929F1}"/>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2011294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1AFCE-F4D6-D0F3-8228-DA80289C3A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D041BE7-0DB2-5473-89F0-07A82F8922C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AE02FE6-9FB3-CFC9-F8EC-BE9C6A2C9DB7}"/>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676198DA-D2AD-3950-C3D0-C18C35BD8F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E231FA-F244-F57D-70B9-4DB9001BC15E}"/>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737488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16DB9-B8D0-3AE8-0C9E-94D126E420F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2FF1B6A-89D1-93DE-B2C4-4D6671C050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1B23AF-B7C4-F783-9027-7513865D4423}"/>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8A5D0BF2-B82E-DC7B-94FA-932F8964C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3DA548-96DE-228C-A1B0-3F4538B2854B}"/>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272548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EDF7E-67E7-37E8-8B42-D2CDA9EF052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6CA047E-FF83-FB97-49CD-313A5F3B281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110695F-7521-CACC-2F83-B746FC269FE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DD2A4CE-8DFE-B014-70DB-68ED0BF166D9}"/>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6" name="Footer Placeholder 5">
            <a:extLst>
              <a:ext uri="{FF2B5EF4-FFF2-40B4-BE49-F238E27FC236}">
                <a16:creationId xmlns:a16="http://schemas.microsoft.com/office/drawing/2014/main" id="{F7667422-54F1-5BDA-A19C-382FEF8558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0B5560-C06C-F354-4DBA-C34E8729B128}"/>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44215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10FEC-5BA4-8320-DEB7-2DC08D0081B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6205412-2BC2-A8FD-3E53-A6AC674308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EBA1460-8F26-28F5-0043-3574CBB535D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68E8826-4EAD-D17C-13B5-614A2AC8F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532C2E6-6517-CB98-BCA0-31A60D9A9C5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12FBCBE-73C9-DDAC-C949-95F1056BF555}"/>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8" name="Footer Placeholder 7">
            <a:extLst>
              <a:ext uri="{FF2B5EF4-FFF2-40B4-BE49-F238E27FC236}">
                <a16:creationId xmlns:a16="http://schemas.microsoft.com/office/drawing/2014/main" id="{E4D136C0-4650-9973-38D4-A0E360CA0F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1785E3C-6BD3-3D99-E8CD-8F4E5756C207}"/>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1992019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00016-2A8C-935D-3548-A22136CFBF37}"/>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BB7576D-3EA2-0AD7-00D8-38E59C4F651F}"/>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4" name="Footer Placeholder 3">
            <a:extLst>
              <a:ext uri="{FF2B5EF4-FFF2-40B4-BE49-F238E27FC236}">
                <a16:creationId xmlns:a16="http://schemas.microsoft.com/office/drawing/2014/main" id="{F1952C68-637E-0E06-95D4-3BEE4A031AB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9AD1C0-2AC1-C4E8-30E6-3B3C01A37763}"/>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3909517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B22E32-8A01-6038-D736-3F646618FFAF}"/>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3" name="Footer Placeholder 2">
            <a:extLst>
              <a:ext uri="{FF2B5EF4-FFF2-40B4-BE49-F238E27FC236}">
                <a16:creationId xmlns:a16="http://schemas.microsoft.com/office/drawing/2014/main" id="{2790C667-7883-EEB1-CDBC-28E88427B5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753FA8-49D1-0CC9-AE66-E16367E409E6}"/>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273014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9D35-5FD0-E180-57DE-B781A036F09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4F4941B-E2FC-7D47-CF36-4289EBB95A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A0F1666-1C11-7F9E-3FA6-8360BDC0D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A80482D-BCF7-1AF2-7CB3-ACF03F7AED12}"/>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6" name="Footer Placeholder 5">
            <a:extLst>
              <a:ext uri="{FF2B5EF4-FFF2-40B4-BE49-F238E27FC236}">
                <a16:creationId xmlns:a16="http://schemas.microsoft.com/office/drawing/2014/main" id="{776B8630-6E27-CF59-D5F0-6E632F5560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E7B45F-ADA3-3DBF-81B0-72C2E2203834}"/>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456804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3B4C-3F01-ED94-6D3F-D80B07D3377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C2A7ADD-C75B-3F40-E3B9-A0DBDA9B5C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DD7C65-307F-8CED-216A-15A7CB0960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9960BB-5C28-A1DF-6E76-C497992C9CFD}"/>
              </a:ext>
            </a:extLst>
          </p:cNvPr>
          <p:cNvSpPr>
            <a:spLocks noGrp="1"/>
          </p:cNvSpPr>
          <p:nvPr>
            <p:ph type="dt" sz="half" idx="10"/>
          </p:nvPr>
        </p:nvSpPr>
        <p:spPr/>
        <p:txBody>
          <a:bodyPr/>
          <a:lstStyle/>
          <a:p>
            <a:fld id="{59BBB51B-1499-9549-9970-E8CDB93AA340}" type="datetimeFigureOut">
              <a:rPr lang="en-US" smtClean="0"/>
              <a:t>1/23/23</a:t>
            </a:fld>
            <a:endParaRPr lang="en-US"/>
          </a:p>
        </p:txBody>
      </p:sp>
      <p:sp>
        <p:nvSpPr>
          <p:cNvPr id="6" name="Footer Placeholder 5">
            <a:extLst>
              <a:ext uri="{FF2B5EF4-FFF2-40B4-BE49-F238E27FC236}">
                <a16:creationId xmlns:a16="http://schemas.microsoft.com/office/drawing/2014/main" id="{96735021-189D-4EAE-BB31-1C341F04A3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39E9C9-3C8A-9371-6EB2-1B8FAF5CE75F}"/>
              </a:ext>
            </a:extLst>
          </p:cNvPr>
          <p:cNvSpPr>
            <a:spLocks noGrp="1"/>
          </p:cNvSpPr>
          <p:nvPr>
            <p:ph type="sldNum" sz="quarter" idx="12"/>
          </p:nvPr>
        </p:nvSpPr>
        <p:spPr/>
        <p:txBody>
          <a:bodyPr/>
          <a:lstStyle/>
          <a:p>
            <a:fld id="{BA31E5A6-B7D8-D246-9A76-4CD2876AC096}" type="slidenum">
              <a:rPr lang="en-US" smtClean="0"/>
              <a:t>‹#›</a:t>
            </a:fld>
            <a:endParaRPr lang="en-US"/>
          </a:p>
        </p:txBody>
      </p:sp>
    </p:spTree>
    <p:extLst>
      <p:ext uri="{BB962C8B-B14F-4D97-AF65-F5344CB8AC3E}">
        <p14:creationId xmlns:p14="http://schemas.microsoft.com/office/powerpoint/2010/main" val="2240221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47F61F-F0BC-CD08-A542-AAEE88DFD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92833D1-42A6-0EBF-D7CF-C316AC731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728CC1F-8D43-6732-9981-A4FBE7C77B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BB51B-1499-9549-9970-E8CDB93AA340}" type="datetimeFigureOut">
              <a:rPr lang="en-US" smtClean="0"/>
              <a:t>1/23/23</a:t>
            </a:fld>
            <a:endParaRPr lang="en-US"/>
          </a:p>
        </p:txBody>
      </p:sp>
      <p:sp>
        <p:nvSpPr>
          <p:cNvPr id="5" name="Footer Placeholder 4">
            <a:extLst>
              <a:ext uri="{FF2B5EF4-FFF2-40B4-BE49-F238E27FC236}">
                <a16:creationId xmlns:a16="http://schemas.microsoft.com/office/drawing/2014/main" id="{6FC0D927-294B-A2C4-2EA8-F3CA9EB70F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6679B63-21AB-10A3-77E7-CE8888D5E2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1E5A6-B7D8-D246-9A76-4CD2876AC096}" type="slidenum">
              <a:rPr lang="en-US" smtClean="0"/>
              <a:t>‹#›</a:t>
            </a:fld>
            <a:endParaRPr lang="en-US"/>
          </a:p>
        </p:txBody>
      </p:sp>
    </p:spTree>
    <p:extLst>
      <p:ext uri="{BB962C8B-B14F-4D97-AF65-F5344CB8AC3E}">
        <p14:creationId xmlns:p14="http://schemas.microsoft.com/office/powerpoint/2010/main" val="2284924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growthcfo.co.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orkshops.unbounce.com/lesson/4-2-features-versus-benefits/" TargetMode="External"/><Relationship Id="rId2" Type="http://schemas.openxmlformats.org/officeDocument/2006/relationships/hyperlink" Target="https://review.firstround.com/what-i-learned-from-developing-branding-for-airbnb-dropbox-and-thumbtac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ruleof40.volitioncapital.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0AC3E-0433-B95A-3BDF-43AA60EFAA3D}"/>
              </a:ext>
            </a:extLst>
          </p:cNvPr>
          <p:cNvSpPr>
            <a:spLocks noGrp="1"/>
          </p:cNvSpPr>
          <p:nvPr>
            <p:ph type="ctrTitle"/>
          </p:nvPr>
        </p:nvSpPr>
        <p:spPr/>
        <p:txBody>
          <a:bodyPr/>
          <a:lstStyle/>
          <a:p>
            <a:r>
              <a:rPr lang="en-US" dirty="0"/>
              <a:t>[Your Company Name]</a:t>
            </a:r>
          </a:p>
        </p:txBody>
      </p:sp>
      <p:sp>
        <p:nvSpPr>
          <p:cNvPr id="3" name="Subtitle 2">
            <a:extLst>
              <a:ext uri="{FF2B5EF4-FFF2-40B4-BE49-F238E27FC236}">
                <a16:creationId xmlns:a16="http://schemas.microsoft.com/office/drawing/2014/main" id="{4E6DD9B6-FE67-57FF-A06B-3698B559642C}"/>
              </a:ext>
            </a:extLst>
          </p:cNvPr>
          <p:cNvSpPr>
            <a:spLocks noGrp="1"/>
          </p:cNvSpPr>
          <p:nvPr>
            <p:ph type="subTitle" idx="1"/>
          </p:nvPr>
        </p:nvSpPr>
        <p:spPr/>
        <p:txBody>
          <a:bodyPr/>
          <a:lstStyle/>
          <a:p>
            <a:r>
              <a:rPr lang="en-US" dirty="0"/>
              <a:t>[1 line description]</a:t>
            </a:r>
          </a:p>
        </p:txBody>
      </p:sp>
      <p:sp>
        <p:nvSpPr>
          <p:cNvPr id="4" name="TextBox 3">
            <a:extLst>
              <a:ext uri="{FF2B5EF4-FFF2-40B4-BE49-F238E27FC236}">
                <a16:creationId xmlns:a16="http://schemas.microsoft.com/office/drawing/2014/main" id="{46A1896A-974B-AE27-47BD-B2AF729BBF1C}"/>
              </a:ext>
            </a:extLst>
          </p:cNvPr>
          <p:cNvSpPr txBox="1"/>
          <p:nvPr/>
        </p:nvSpPr>
        <p:spPr>
          <a:xfrm>
            <a:off x="8747277" y="172358"/>
            <a:ext cx="3254224"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olidFill>
                  <a:schemeClr val="accent2"/>
                </a:solidFill>
              </a:rPr>
              <a:t>Use a strong image if possible</a:t>
            </a:r>
          </a:p>
          <a:p>
            <a:pPr marL="285750" indent="-285750">
              <a:buFont typeface="Arial" panose="020B0604020202020204" pitchFamily="34" charset="0"/>
              <a:buChar char="•"/>
            </a:pPr>
            <a:r>
              <a:rPr lang="en-US" sz="1400" dirty="0">
                <a:solidFill>
                  <a:schemeClr val="accent2"/>
                </a:solidFill>
              </a:rPr>
              <a:t>Brand consistently with your website / app / online presence</a:t>
            </a:r>
          </a:p>
        </p:txBody>
      </p:sp>
      <p:sp>
        <p:nvSpPr>
          <p:cNvPr id="5" name="TextBox 4">
            <a:extLst>
              <a:ext uri="{FF2B5EF4-FFF2-40B4-BE49-F238E27FC236}">
                <a16:creationId xmlns:a16="http://schemas.microsoft.com/office/drawing/2014/main" id="{ED399109-0E40-C9FC-5053-B0B26125F59D}"/>
              </a:ext>
            </a:extLst>
          </p:cNvPr>
          <p:cNvSpPr txBox="1"/>
          <p:nvPr/>
        </p:nvSpPr>
        <p:spPr>
          <a:xfrm>
            <a:off x="2323044" y="6316310"/>
            <a:ext cx="7545912" cy="369332"/>
          </a:xfrm>
          <a:prstGeom prst="rect">
            <a:avLst/>
          </a:prstGeom>
          <a:noFill/>
        </p:spPr>
        <p:txBody>
          <a:bodyPr wrap="none" rtlCol="0">
            <a:spAutoFit/>
          </a:bodyPr>
          <a:lstStyle/>
          <a:p>
            <a:pPr algn="ctr"/>
            <a:r>
              <a:rPr lang="en-US" dirty="0"/>
              <a:t>[website URL / link to app download or your #1 online presence e.g. Instagram]</a:t>
            </a:r>
          </a:p>
        </p:txBody>
      </p:sp>
      <p:sp>
        <p:nvSpPr>
          <p:cNvPr id="6" name="TextBox 5">
            <a:extLst>
              <a:ext uri="{FF2B5EF4-FFF2-40B4-BE49-F238E27FC236}">
                <a16:creationId xmlns:a16="http://schemas.microsoft.com/office/drawing/2014/main" id="{5AFE31A8-328C-3255-77F5-ED948C824AD5}"/>
              </a:ext>
            </a:extLst>
          </p:cNvPr>
          <p:cNvSpPr txBox="1"/>
          <p:nvPr/>
        </p:nvSpPr>
        <p:spPr>
          <a:xfrm>
            <a:off x="190499" y="218524"/>
            <a:ext cx="3426002" cy="646331"/>
          </a:xfrm>
          <a:prstGeom prst="rect">
            <a:avLst/>
          </a:prstGeom>
          <a:noFill/>
        </p:spPr>
        <p:txBody>
          <a:bodyPr wrap="none" rtlCol="0">
            <a:spAutoFit/>
          </a:bodyPr>
          <a:lstStyle/>
          <a:p>
            <a:r>
              <a:rPr lang="en-US" sz="1200" dirty="0"/>
              <a:t>From: </a:t>
            </a:r>
            <a:r>
              <a:rPr lang="en-US" sz="1200" dirty="0">
                <a:hlinkClick r:id="rId2"/>
              </a:rPr>
              <a:t>www.growthcfo.co.uk</a:t>
            </a:r>
            <a:endParaRPr lang="en-US" sz="1200" dirty="0"/>
          </a:p>
          <a:p>
            <a:r>
              <a:rPr lang="en-US" sz="1200" dirty="0"/>
              <a:t>Free to use under Creative Commons license.</a:t>
            </a:r>
          </a:p>
          <a:p>
            <a:r>
              <a:rPr lang="en-US" sz="1200" dirty="0"/>
              <a:t>No liability assumed – please refer to website </a:t>
            </a:r>
            <a:r>
              <a:rPr lang="en-US" sz="1200" dirty="0" err="1"/>
              <a:t>Ts&amp;Cs</a:t>
            </a:r>
            <a:endParaRPr lang="en-US" sz="1200" dirty="0"/>
          </a:p>
        </p:txBody>
      </p:sp>
    </p:spTree>
    <p:extLst>
      <p:ext uri="{BB962C8B-B14F-4D97-AF65-F5344CB8AC3E}">
        <p14:creationId xmlns:p14="http://schemas.microsoft.com/office/powerpoint/2010/main" val="3465552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E9CE2-B584-C41F-4FE0-0E89212AB372}"/>
              </a:ext>
            </a:extLst>
          </p:cNvPr>
          <p:cNvSpPr>
            <a:spLocks noGrp="1"/>
          </p:cNvSpPr>
          <p:nvPr>
            <p:ph type="title"/>
          </p:nvPr>
        </p:nvSpPr>
        <p:spPr/>
        <p:txBody>
          <a:bodyPr/>
          <a:lstStyle/>
          <a:p>
            <a:r>
              <a:rPr lang="en-GB" b="1" i="0" u="none" strike="noStrike" dirty="0">
                <a:effectLst/>
              </a:rPr>
              <a:t>Investment Round</a:t>
            </a:r>
            <a:endParaRPr lang="en-US" dirty="0"/>
          </a:p>
        </p:txBody>
      </p:sp>
      <p:sp>
        <p:nvSpPr>
          <p:cNvPr id="3" name="Content Placeholder 2">
            <a:extLst>
              <a:ext uri="{FF2B5EF4-FFF2-40B4-BE49-F238E27FC236}">
                <a16:creationId xmlns:a16="http://schemas.microsoft.com/office/drawing/2014/main" id="{42C9D879-9FA0-19A5-0735-EC8E03ADE64E}"/>
              </a:ext>
            </a:extLst>
          </p:cNvPr>
          <p:cNvSpPr>
            <a:spLocks noGrp="1"/>
          </p:cNvSpPr>
          <p:nvPr>
            <p:ph idx="1"/>
          </p:nvPr>
        </p:nvSpPr>
        <p:spPr/>
        <p:txBody>
          <a:bodyPr/>
          <a:lstStyle/>
          <a:p>
            <a:pPr fontAlgn="base"/>
            <a:r>
              <a:rPr lang="en-GB" i="0" u="none" strike="noStrike" dirty="0">
                <a:effectLst/>
              </a:rPr>
              <a:t>How much you are seeking, </a:t>
            </a:r>
            <a:r>
              <a:rPr lang="en-GB" b="0" i="0" u="none" strike="noStrike" dirty="0">
                <a:effectLst/>
              </a:rPr>
              <a:t>the pre-money valuation, and what you intend to do with the proceeds.</a:t>
            </a:r>
          </a:p>
          <a:p>
            <a:pPr fontAlgn="base"/>
            <a:endParaRPr lang="en-GB" b="0" i="0" u="none" strike="noStrike" dirty="0">
              <a:effectLst/>
            </a:endParaRPr>
          </a:p>
          <a:p>
            <a:pPr fontAlgn="base"/>
            <a:r>
              <a:rPr lang="en-GB" b="0" i="0" u="none" strike="noStrike" dirty="0">
                <a:effectLst/>
              </a:rPr>
              <a:t>Mention any cornerstone investors or notable investors from previous rounds, as well as the valuation or share price from previous rounds.</a:t>
            </a:r>
          </a:p>
          <a:p>
            <a:endParaRPr lang="en-US" dirty="0"/>
          </a:p>
        </p:txBody>
      </p:sp>
    </p:spTree>
    <p:extLst>
      <p:ext uri="{BB962C8B-B14F-4D97-AF65-F5344CB8AC3E}">
        <p14:creationId xmlns:p14="http://schemas.microsoft.com/office/powerpoint/2010/main" val="1923888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A038-7AAA-FE1A-E25D-ADC24377AB0F}"/>
              </a:ext>
            </a:extLst>
          </p:cNvPr>
          <p:cNvSpPr>
            <a:spLocks noGrp="1"/>
          </p:cNvSpPr>
          <p:nvPr>
            <p:ph type="title"/>
          </p:nvPr>
        </p:nvSpPr>
        <p:spPr/>
        <p:txBody>
          <a:bodyPr/>
          <a:lstStyle/>
          <a:p>
            <a:r>
              <a:rPr lang="en-GB" b="1" i="0" u="none" strike="noStrike" dirty="0">
                <a:effectLst/>
              </a:rPr>
              <a:t>Closing Slide</a:t>
            </a:r>
            <a:endParaRPr lang="en-US" dirty="0"/>
          </a:p>
        </p:txBody>
      </p:sp>
      <p:sp>
        <p:nvSpPr>
          <p:cNvPr id="3" name="Content Placeholder 2">
            <a:extLst>
              <a:ext uri="{FF2B5EF4-FFF2-40B4-BE49-F238E27FC236}">
                <a16:creationId xmlns:a16="http://schemas.microsoft.com/office/drawing/2014/main" id="{9E34CC29-F6A6-39E8-82FA-6B1E88FF58CC}"/>
              </a:ext>
            </a:extLst>
          </p:cNvPr>
          <p:cNvSpPr>
            <a:spLocks noGrp="1"/>
          </p:cNvSpPr>
          <p:nvPr>
            <p:ph idx="1"/>
          </p:nvPr>
        </p:nvSpPr>
        <p:spPr/>
        <p:txBody>
          <a:bodyPr/>
          <a:lstStyle/>
          <a:p>
            <a:pPr fontAlgn="base"/>
            <a:r>
              <a:rPr lang="en-GB" i="0" u="none" strike="noStrike" dirty="0">
                <a:effectLst/>
              </a:rPr>
              <a:t>I</a:t>
            </a:r>
            <a:r>
              <a:rPr lang="en-GB" b="0" i="0" u="none" strike="noStrike" dirty="0">
                <a:effectLst/>
              </a:rPr>
              <a:t>nclude your contact details and a strong image. Or you may decide to summarise your key messages.</a:t>
            </a:r>
          </a:p>
          <a:p>
            <a:endParaRPr lang="en-US" dirty="0"/>
          </a:p>
        </p:txBody>
      </p:sp>
    </p:spTree>
    <p:extLst>
      <p:ext uri="{BB962C8B-B14F-4D97-AF65-F5344CB8AC3E}">
        <p14:creationId xmlns:p14="http://schemas.microsoft.com/office/powerpoint/2010/main" val="274717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8CDE-41F7-7D75-FCBD-310FEBD170EF}"/>
              </a:ext>
            </a:extLst>
          </p:cNvPr>
          <p:cNvSpPr>
            <a:spLocks noGrp="1"/>
          </p:cNvSpPr>
          <p:nvPr>
            <p:ph type="title"/>
          </p:nvPr>
        </p:nvSpPr>
        <p:spPr/>
        <p:txBody>
          <a:bodyPr/>
          <a:lstStyle/>
          <a:p>
            <a:r>
              <a:rPr lang="en-US" b="1" dirty="0"/>
              <a:t>Problem</a:t>
            </a:r>
          </a:p>
        </p:txBody>
      </p:sp>
      <p:sp>
        <p:nvSpPr>
          <p:cNvPr id="3" name="Content Placeholder 2">
            <a:extLst>
              <a:ext uri="{FF2B5EF4-FFF2-40B4-BE49-F238E27FC236}">
                <a16:creationId xmlns:a16="http://schemas.microsoft.com/office/drawing/2014/main" id="{CFB175A3-84B7-6C78-D6D9-0EFBF4663B3E}"/>
              </a:ext>
            </a:extLst>
          </p:cNvPr>
          <p:cNvSpPr>
            <a:spLocks noGrp="1"/>
          </p:cNvSpPr>
          <p:nvPr>
            <p:ph idx="1"/>
          </p:nvPr>
        </p:nvSpPr>
        <p:spPr/>
        <p:txBody>
          <a:bodyPr/>
          <a:lstStyle/>
          <a:p>
            <a:r>
              <a:rPr lang="en-GB" i="0" u="none" strike="noStrike" dirty="0">
                <a:solidFill>
                  <a:srgbClr val="000000"/>
                </a:solidFill>
                <a:effectLst/>
              </a:rPr>
              <a:t>W</a:t>
            </a:r>
            <a:r>
              <a:rPr lang="en-GB" b="0" i="0" u="none" strike="noStrike" dirty="0">
                <a:solidFill>
                  <a:srgbClr val="000000"/>
                </a:solidFill>
                <a:effectLst/>
              </a:rPr>
              <a:t>hat's the problem/opportunity. Include data &amp; evidence if possible.</a:t>
            </a:r>
            <a:endParaRPr lang="en-US" dirty="0"/>
          </a:p>
        </p:txBody>
      </p:sp>
      <p:sp>
        <p:nvSpPr>
          <p:cNvPr id="4" name="TextBox 3">
            <a:extLst>
              <a:ext uri="{FF2B5EF4-FFF2-40B4-BE49-F238E27FC236}">
                <a16:creationId xmlns:a16="http://schemas.microsoft.com/office/drawing/2014/main" id="{50B7ADA4-FE16-1AEC-BFC8-43254FF0EF58}"/>
              </a:ext>
            </a:extLst>
          </p:cNvPr>
          <p:cNvSpPr txBox="1"/>
          <p:nvPr/>
        </p:nvSpPr>
        <p:spPr>
          <a:xfrm>
            <a:off x="8747277" y="172358"/>
            <a:ext cx="3254224"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olidFill>
                  <a:schemeClr val="accent2"/>
                </a:solidFill>
              </a:rPr>
              <a:t>The slide titles should create a story</a:t>
            </a:r>
          </a:p>
          <a:p>
            <a:pPr marL="285750" indent="-285750">
              <a:buFont typeface="Arial" panose="020B0604020202020204" pitchFamily="34" charset="0"/>
              <a:buChar char="•"/>
            </a:pPr>
            <a:r>
              <a:rPr lang="en-US" sz="1400" dirty="0">
                <a:solidFill>
                  <a:schemeClr val="accent2"/>
                </a:solidFill>
              </a:rPr>
              <a:t>3 points per slide (max)</a:t>
            </a:r>
          </a:p>
          <a:p>
            <a:pPr marL="285750" indent="-285750">
              <a:buFont typeface="Arial" panose="020B0604020202020204" pitchFamily="34" charset="0"/>
              <a:buChar char="•"/>
            </a:pPr>
            <a:r>
              <a:rPr lang="en-US" sz="1400" dirty="0">
                <a:solidFill>
                  <a:schemeClr val="accent2"/>
                </a:solidFill>
              </a:rPr>
              <a:t>Include graphics / charts / images</a:t>
            </a:r>
          </a:p>
        </p:txBody>
      </p:sp>
    </p:spTree>
    <p:extLst>
      <p:ext uri="{BB962C8B-B14F-4D97-AF65-F5344CB8AC3E}">
        <p14:creationId xmlns:p14="http://schemas.microsoft.com/office/powerpoint/2010/main" val="2983166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1C47A-DD11-2064-91B9-3F7C75182FE1}"/>
              </a:ext>
            </a:extLst>
          </p:cNvPr>
          <p:cNvSpPr>
            <a:spLocks noGrp="1"/>
          </p:cNvSpPr>
          <p:nvPr>
            <p:ph type="title"/>
          </p:nvPr>
        </p:nvSpPr>
        <p:spPr/>
        <p:txBody>
          <a:bodyPr/>
          <a:lstStyle/>
          <a:p>
            <a:r>
              <a:rPr lang="en-GB" b="1" i="0" u="none" strike="noStrike" dirty="0">
                <a:effectLst/>
              </a:rPr>
              <a:t>Your Solution</a:t>
            </a:r>
            <a:endParaRPr lang="en-US" dirty="0"/>
          </a:p>
        </p:txBody>
      </p:sp>
      <p:sp>
        <p:nvSpPr>
          <p:cNvPr id="3" name="Content Placeholder 2">
            <a:extLst>
              <a:ext uri="{FF2B5EF4-FFF2-40B4-BE49-F238E27FC236}">
                <a16:creationId xmlns:a16="http://schemas.microsoft.com/office/drawing/2014/main" id="{E4B31162-35B4-4AB0-3AD3-35E7F4A604FC}"/>
              </a:ext>
            </a:extLst>
          </p:cNvPr>
          <p:cNvSpPr>
            <a:spLocks noGrp="1"/>
          </p:cNvSpPr>
          <p:nvPr>
            <p:ph idx="1"/>
          </p:nvPr>
        </p:nvSpPr>
        <p:spPr/>
        <p:txBody>
          <a:bodyPr/>
          <a:lstStyle/>
          <a:p>
            <a:r>
              <a:rPr lang="en-GB" i="0" u="none" strike="noStrike" dirty="0">
                <a:solidFill>
                  <a:srgbClr val="000000"/>
                </a:solidFill>
                <a:effectLst/>
              </a:rPr>
              <a:t>H</a:t>
            </a:r>
            <a:r>
              <a:rPr lang="en-GB" b="0" i="0" u="none" strike="noStrike" dirty="0">
                <a:solidFill>
                  <a:srgbClr val="000000"/>
                </a:solidFill>
                <a:effectLst/>
              </a:rPr>
              <a:t>ow you will fix the problem. </a:t>
            </a:r>
          </a:p>
          <a:p>
            <a:endParaRPr lang="en-GB" b="0" i="0" u="none" strike="noStrike" dirty="0">
              <a:solidFill>
                <a:srgbClr val="000000"/>
              </a:solidFill>
              <a:effectLst/>
            </a:endParaRPr>
          </a:p>
          <a:p>
            <a:r>
              <a:rPr lang="en-GB" b="0" i="0" u="none" strike="noStrike" dirty="0">
                <a:solidFill>
                  <a:srgbClr val="000000"/>
                </a:solidFill>
                <a:effectLst/>
              </a:rPr>
              <a:t>Include positive customer feedback, ideally from a </a:t>
            </a:r>
            <a:r>
              <a:rPr lang="en-GB" b="0" i="0" u="none" strike="noStrike" dirty="0">
                <a:solidFill>
                  <a:srgbClr val="000000"/>
                </a:solidFill>
                <a:effectLst/>
                <a:hlinkClick r:id="rId2"/>
              </a:rPr>
              <a:t>high expectation customer</a:t>
            </a:r>
            <a:r>
              <a:rPr lang="en-GB" b="0" i="0" u="none" strike="noStrike" dirty="0">
                <a:solidFill>
                  <a:srgbClr val="000000"/>
                </a:solidFill>
                <a:effectLst/>
              </a:rPr>
              <a:t>. </a:t>
            </a:r>
          </a:p>
          <a:p>
            <a:endParaRPr lang="en-GB" b="0" i="0" u="none" strike="noStrike" dirty="0">
              <a:solidFill>
                <a:srgbClr val="000000"/>
              </a:solidFill>
              <a:effectLst/>
            </a:endParaRPr>
          </a:p>
          <a:p>
            <a:r>
              <a:rPr lang="en-GB" b="0" i="0" u="none" strike="noStrike" dirty="0">
                <a:solidFill>
                  <a:srgbClr val="000000"/>
                </a:solidFill>
                <a:effectLst/>
              </a:rPr>
              <a:t>Use the FBI model to describe your solution: </a:t>
            </a:r>
            <a:r>
              <a:rPr lang="en-GB" b="0" i="0" u="none" strike="noStrike" dirty="0">
                <a:solidFill>
                  <a:srgbClr val="000000"/>
                </a:solidFill>
                <a:effectLst/>
                <a:hlinkClick r:id="rId3"/>
              </a:rPr>
              <a:t>features &gt; benefit &gt; impact</a:t>
            </a:r>
            <a:endParaRPr lang="en-US" dirty="0"/>
          </a:p>
        </p:txBody>
      </p:sp>
    </p:spTree>
    <p:extLst>
      <p:ext uri="{BB962C8B-B14F-4D97-AF65-F5344CB8AC3E}">
        <p14:creationId xmlns:p14="http://schemas.microsoft.com/office/powerpoint/2010/main" val="107067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09AEC-4BAA-67FC-B816-EE254297F021}"/>
              </a:ext>
            </a:extLst>
          </p:cNvPr>
          <p:cNvSpPr>
            <a:spLocks noGrp="1"/>
          </p:cNvSpPr>
          <p:nvPr>
            <p:ph type="title"/>
          </p:nvPr>
        </p:nvSpPr>
        <p:spPr/>
        <p:txBody>
          <a:bodyPr/>
          <a:lstStyle/>
          <a:p>
            <a:r>
              <a:rPr lang="en-GB" b="1" i="0" u="none" strike="noStrike" dirty="0">
                <a:effectLst/>
              </a:rPr>
              <a:t>Traction</a:t>
            </a:r>
            <a:endParaRPr lang="en-US" dirty="0"/>
          </a:p>
        </p:txBody>
      </p:sp>
      <p:sp>
        <p:nvSpPr>
          <p:cNvPr id="3" name="Content Placeholder 2">
            <a:extLst>
              <a:ext uri="{FF2B5EF4-FFF2-40B4-BE49-F238E27FC236}">
                <a16:creationId xmlns:a16="http://schemas.microsoft.com/office/drawing/2014/main" id="{C8A8A5AC-DD75-7945-C907-9C9121825C12}"/>
              </a:ext>
            </a:extLst>
          </p:cNvPr>
          <p:cNvSpPr>
            <a:spLocks noGrp="1"/>
          </p:cNvSpPr>
          <p:nvPr>
            <p:ph idx="1"/>
          </p:nvPr>
        </p:nvSpPr>
        <p:spPr/>
        <p:txBody>
          <a:bodyPr/>
          <a:lstStyle/>
          <a:p>
            <a:pPr fontAlgn="base"/>
            <a:r>
              <a:rPr lang="en-GB" i="0" u="none" strike="noStrike" dirty="0">
                <a:effectLst/>
              </a:rPr>
              <a:t>U</a:t>
            </a:r>
            <a:r>
              <a:rPr lang="en-GB" b="0" i="0" u="none" strike="noStrike" dirty="0">
                <a:effectLst/>
              </a:rPr>
              <a:t>sers, downloads, revenue, conversion rates. Whatever metrics you use (be authentic) and highlight your growth. </a:t>
            </a:r>
          </a:p>
          <a:p>
            <a:pPr fontAlgn="base"/>
            <a:endParaRPr lang="en-GB" b="0" i="0" u="none" strike="noStrike" dirty="0">
              <a:effectLst/>
            </a:endParaRPr>
          </a:p>
          <a:p>
            <a:pPr fontAlgn="base"/>
            <a:r>
              <a:rPr lang="en-GB" b="0" i="0" u="none" strike="noStrike" dirty="0">
                <a:effectLst/>
              </a:rPr>
              <a:t>If you're pre-revenue, you can show your product road map here with milestones you've hit.</a:t>
            </a:r>
          </a:p>
          <a:p>
            <a:endParaRPr lang="en-US" dirty="0"/>
          </a:p>
        </p:txBody>
      </p:sp>
    </p:spTree>
    <p:extLst>
      <p:ext uri="{BB962C8B-B14F-4D97-AF65-F5344CB8AC3E}">
        <p14:creationId xmlns:p14="http://schemas.microsoft.com/office/powerpoint/2010/main" val="773402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1AFCB-BD2A-EE53-DB89-CD1C38DB35AA}"/>
              </a:ext>
            </a:extLst>
          </p:cNvPr>
          <p:cNvSpPr>
            <a:spLocks noGrp="1"/>
          </p:cNvSpPr>
          <p:nvPr>
            <p:ph type="title"/>
          </p:nvPr>
        </p:nvSpPr>
        <p:spPr/>
        <p:txBody>
          <a:bodyPr/>
          <a:lstStyle/>
          <a:p>
            <a:r>
              <a:rPr lang="en-GB" b="1" i="0" u="none" strike="noStrike" dirty="0">
                <a:effectLst/>
              </a:rPr>
              <a:t>Revenue / Business Model</a:t>
            </a:r>
            <a:endParaRPr lang="en-US" dirty="0"/>
          </a:p>
        </p:txBody>
      </p:sp>
      <p:sp>
        <p:nvSpPr>
          <p:cNvPr id="3" name="Content Placeholder 2">
            <a:extLst>
              <a:ext uri="{FF2B5EF4-FFF2-40B4-BE49-F238E27FC236}">
                <a16:creationId xmlns:a16="http://schemas.microsoft.com/office/drawing/2014/main" id="{F76AC707-8DF7-9BE7-A6A0-8EC4263B8B11}"/>
              </a:ext>
            </a:extLst>
          </p:cNvPr>
          <p:cNvSpPr>
            <a:spLocks noGrp="1"/>
          </p:cNvSpPr>
          <p:nvPr>
            <p:ph idx="1"/>
          </p:nvPr>
        </p:nvSpPr>
        <p:spPr/>
        <p:txBody>
          <a:bodyPr>
            <a:normAutofit fontScale="92500"/>
          </a:bodyPr>
          <a:lstStyle/>
          <a:p>
            <a:pPr fontAlgn="base"/>
            <a:r>
              <a:rPr lang="en-GB" b="0" i="0" u="none" strike="noStrike" dirty="0">
                <a:effectLst/>
              </a:rPr>
              <a:t>Include financial information on your business model - how will you make money, how will you grow (e.g. LTV vs CAC), etc. You may choose to show this in terms of the value proposition for your customers.</a:t>
            </a:r>
          </a:p>
          <a:p>
            <a:pPr marL="0" indent="0" fontAlgn="base">
              <a:buNone/>
            </a:pPr>
            <a:endParaRPr lang="en-GB" b="0" i="0" u="none" strike="noStrike" dirty="0">
              <a:effectLst/>
            </a:endParaRPr>
          </a:p>
          <a:p>
            <a:pPr fontAlgn="base"/>
            <a:r>
              <a:rPr lang="en-GB" b="0" i="0" u="none" strike="noStrike" dirty="0">
                <a:effectLst/>
              </a:rPr>
              <a:t>Seed companies may want to put this slide later in the deck (as much of it may be unknown); Series A and Series B companies should be very clear on their product-market-fit hypothesis.</a:t>
            </a:r>
          </a:p>
          <a:p>
            <a:pPr marL="0" indent="0" fontAlgn="base">
              <a:buNone/>
            </a:pPr>
            <a:r>
              <a:rPr lang="en-GB" b="0" i="0" u="none" strike="noStrike" dirty="0">
                <a:effectLst/>
              </a:rPr>
              <a:t>​</a:t>
            </a:r>
          </a:p>
          <a:p>
            <a:pPr fontAlgn="base"/>
            <a:r>
              <a:rPr lang="en-GB" b="0" i="0" u="none" strike="noStrike" dirty="0">
                <a:effectLst/>
              </a:rPr>
              <a:t>Consider including your revenue growth if you didn't show it on your traction slide.</a:t>
            </a:r>
          </a:p>
          <a:p>
            <a:endParaRPr lang="en-US" dirty="0"/>
          </a:p>
        </p:txBody>
      </p:sp>
    </p:spTree>
    <p:extLst>
      <p:ext uri="{BB962C8B-B14F-4D97-AF65-F5344CB8AC3E}">
        <p14:creationId xmlns:p14="http://schemas.microsoft.com/office/powerpoint/2010/main" val="2387153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B5982-199A-63B2-1008-5C6D9880E3A1}"/>
              </a:ext>
            </a:extLst>
          </p:cNvPr>
          <p:cNvSpPr>
            <a:spLocks noGrp="1"/>
          </p:cNvSpPr>
          <p:nvPr>
            <p:ph type="title"/>
          </p:nvPr>
        </p:nvSpPr>
        <p:spPr/>
        <p:txBody>
          <a:bodyPr/>
          <a:lstStyle/>
          <a:p>
            <a:r>
              <a:rPr lang="en-GB" b="1" i="0" u="none" strike="noStrike" dirty="0">
                <a:effectLst/>
              </a:rPr>
              <a:t>Product / Competition</a:t>
            </a:r>
            <a:endParaRPr lang="en-US" dirty="0"/>
          </a:p>
        </p:txBody>
      </p:sp>
      <p:sp>
        <p:nvSpPr>
          <p:cNvPr id="3" name="Content Placeholder 2">
            <a:extLst>
              <a:ext uri="{FF2B5EF4-FFF2-40B4-BE49-F238E27FC236}">
                <a16:creationId xmlns:a16="http://schemas.microsoft.com/office/drawing/2014/main" id="{993FB485-F332-4E7E-DB78-45BF77B72BAE}"/>
              </a:ext>
            </a:extLst>
          </p:cNvPr>
          <p:cNvSpPr>
            <a:spLocks noGrp="1"/>
          </p:cNvSpPr>
          <p:nvPr>
            <p:ph idx="1"/>
          </p:nvPr>
        </p:nvSpPr>
        <p:spPr/>
        <p:txBody>
          <a:bodyPr/>
          <a:lstStyle/>
          <a:p>
            <a:pPr fontAlgn="base"/>
            <a:r>
              <a:rPr lang="en-GB" b="0" i="0" u="none" strike="noStrike" dirty="0">
                <a:effectLst/>
              </a:rPr>
              <a:t>What's is it and what's your secret sauce. Show why its impact is valuable for your customers. </a:t>
            </a:r>
          </a:p>
          <a:p>
            <a:pPr fontAlgn="base"/>
            <a:endParaRPr lang="en-GB" b="0" i="0" u="none" strike="noStrike" dirty="0">
              <a:effectLst/>
            </a:endParaRPr>
          </a:p>
          <a:p>
            <a:pPr fontAlgn="base"/>
            <a:r>
              <a:rPr lang="en-GB" b="0" i="0" u="none" strike="noStrike" dirty="0">
                <a:effectLst/>
              </a:rPr>
              <a:t>Include your product road map, and what you plan to build. You may want to contrast to competitors’ offerings. </a:t>
            </a:r>
          </a:p>
          <a:p>
            <a:endParaRPr lang="en-US" dirty="0"/>
          </a:p>
        </p:txBody>
      </p:sp>
    </p:spTree>
    <p:extLst>
      <p:ext uri="{BB962C8B-B14F-4D97-AF65-F5344CB8AC3E}">
        <p14:creationId xmlns:p14="http://schemas.microsoft.com/office/powerpoint/2010/main" val="108335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43534-9FAD-36B9-9C98-E8D9B4AE6D71}"/>
              </a:ext>
            </a:extLst>
          </p:cNvPr>
          <p:cNvSpPr>
            <a:spLocks noGrp="1"/>
          </p:cNvSpPr>
          <p:nvPr>
            <p:ph type="title"/>
          </p:nvPr>
        </p:nvSpPr>
        <p:spPr/>
        <p:txBody>
          <a:bodyPr/>
          <a:lstStyle/>
          <a:p>
            <a:r>
              <a:rPr lang="en-GB" b="1" i="0" u="none" strike="noStrike" dirty="0">
                <a:effectLst/>
              </a:rPr>
              <a:t>Market</a:t>
            </a:r>
            <a:endParaRPr lang="en-US" dirty="0"/>
          </a:p>
        </p:txBody>
      </p:sp>
      <p:sp>
        <p:nvSpPr>
          <p:cNvPr id="3" name="Content Placeholder 2">
            <a:extLst>
              <a:ext uri="{FF2B5EF4-FFF2-40B4-BE49-F238E27FC236}">
                <a16:creationId xmlns:a16="http://schemas.microsoft.com/office/drawing/2014/main" id="{2D106ABC-1B42-39C3-AA31-7EEA6BF98616}"/>
              </a:ext>
            </a:extLst>
          </p:cNvPr>
          <p:cNvSpPr>
            <a:spLocks noGrp="1"/>
          </p:cNvSpPr>
          <p:nvPr>
            <p:ph idx="1"/>
          </p:nvPr>
        </p:nvSpPr>
        <p:spPr/>
        <p:txBody>
          <a:bodyPr/>
          <a:lstStyle/>
          <a:p>
            <a:pPr fontAlgn="base"/>
            <a:r>
              <a:rPr lang="en-GB" b="0" i="0" u="none" strike="noStrike" dirty="0">
                <a:effectLst/>
              </a:rPr>
              <a:t>What's your total addressable market size and how is it growing. You may have included a headline stat on your Problem slide, repeat it here. </a:t>
            </a:r>
          </a:p>
          <a:p>
            <a:pPr marL="0" indent="0" fontAlgn="base">
              <a:buNone/>
            </a:pPr>
            <a:endParaRPr lang="en-GB" b="0" i="0" u="none" strike="noStrike" dirty="0">
              <a:effectLst/>
            </a:endParaRPr>
          </a:p>
          <a:p>
            <a:pPr fontAlgn="base"/>
            <a:r>
              <a:rPr lang="en-GB" b="0" i="0" u="none" strike="noStrike" dirty="0">
                <a:effectLst/>
              </a:rPr>
              <a:t>Describe your target customers. Or your competitive positioning if you didn't include it on your product slide.</a:t>
            </a:r>
          </a:p>
          <a:p>
            <a:endParaRPr lang="en-US" dirty="0"/>
          </a:p>
        </p:txBody>
      </p:sp>
    </p:spTree>
    <p:extLst>
      <p:ext uri="{BB962C8B-B14F-4D97-AF65-F5344CB8AC3E}">
        <p14:creationId xmlns:p14="http://schemas.microsoft.com/office/powerpoint/2010/main" val="3206073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02CAD-44ED-3F94-A2E7-854C4E71CE40}"/>
              </a:ext>
            </a:extLst>
          </p:cNvPr>
          <p:cNvSpPr>
            <a:spLocks noGrp="1"/>
          </p:cNvSpPr>
          <p:nvPr>
            <p:ph type="title"/>
          </p:nvPr>
        </p:nvSpPr>
        <p:spPr/>
        <p:txBody>
          <a:bodyPr/>
          <a:lstStyle/>
          <a:p>
            <a:r>
              <a:rPr lang="en-GB" b="1" i="0" u="none" strike="noStrike" dirty="0">
                <a:effectLst/>
              </a:rPr>
              <a:t>Growth</a:t>
            </a:r>
            <a:endParaRPr lang="en-US" dirty="0"/>
          </a:p>
        </p:txBody>
      </p:sp>
      <p:sp>
        <p:nvSpPr>
          <p:cNvPr id="3" name="Content Placeholder 2">
            <a:extLst>
              <a:ext uri="{FF2B5EF4-FFF2-40B4-BE49-F238E27FC236}">
                <a16:creationId xmlns:a16="http://schemas.microsoft.com/office/drawing/2014/main" id="{5106B9DF-B5CE-AE5F-D7B0-EB5CA3E192F7}"/>
              </a:ext>
            </a:extLst>
          </p:cNvPr>
          <p:cNvSpPr>
            <a:spLocks noGrp="1"/>
          </p:cNvSpPr>
          <p:nvPr>
            <p:ph idx="1"/>
          </p:nvPr>
        </p:nvSpPr>
        <p:spPr/>
        <p:txBody>
          <a:bodyPr>
            <a:normAutofit lnSpcReduction="10000"/>
          </a:bodyPr>
          <a:lstStyle/>
          <a:p>
            <a:pPr fontAlgn="base"/>
            <a:r>
              <a:rPr lang="en-GB" b="0" i="0" u="none" strike="noStrike" dirty="0">
                <a:effectLst/>
              </a:rPr>
              <a:t>What are you planning to achieve in terms of traction, and how.  Show headline numbers: users, revenue etc.</a:t>
            </a:r>
          </a:p>
          <a:p>
            <a:pPr fontAlgn="base"/>
            <a:endParaRPr lang="en-GB" b="0" i="0" u="none" strike="noStrike" dirty="0">
              <a:effectLst/>
            </a:endParaRPr>
          </a:p>
          <a:p>
            <a:pPr fontAlgn="base"/>
            <a:r>
              <a:rPr lang="en-GB" b="0" i="0" u="none" strike="noStrike" dirty="0">
                <a:effectLst/>
              </a:rPr>
              <a:t>Don't worry too much about profitability stats. As long as you're making money at the gross margin level, and you get big enough, you should make money at the bottom line in the future.</a:t>
            </a:r>
          </a:p>
          <a:p>
            <a:pPr fontAlgn="base"/>
            <a:endParaRPr lang="en-GB" b="0" i="0" u="none" strike="noStrike" dirty="0">
              <a:effectLst/>
            </a:endParaRPr>
          </a:p>
          <a:p>
            <a:pPr fontAlgn="base"/>
            <a:r>
              <a:rPr lang="en-GB" b="0" i="0" u="none" strike="noStrike" dirty="0">
                <a:effectLst/>
              </a:rPr>
              <a:t>Consider using metrics relevant for you; for example, later stage SAAS companies may refer to </a:t>
            </a:r>
            <a:r>
              <a:rPr lang="en-GB" b="0" i="0" u="none" strike="noStrike" dirty="0">
                <a:effectLst/>
                <a:hlinkClick r:id="rId2"/>
              </a:rPr>
              <a:t>the Rule of 40,</a:t>
            </a:r>
            <a:r>
              <a:rPr lang="en-GB" b="0" i="0" u="none" strike="noStrike" dirty="0">
                <a:effectLst/>
              </a:rPr>
              <a:t> and show a LTV:CAC ratio above 4x.</a:t>
            </a:r>
          </a:p>
          <a:p>
            <a:endParaRPr lang="en-US" dirty="0"/>
          </a:p>
        </p:txBody>
      </p:sp>
    </p:spTree>
    <p:extLst>
      <p:ext uri="{BB962C8B-B14F-4D97-AF65-F5344CB8AC3E}">
        <p14:creationId xmlns:p14="http://schemas.microsoft.com/office/powerpoint/2010/main" val="3733970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62013-1931-16D3-9231-C70901DF40F0}"/>
              </a:ext>
            </a:extLst>
          </p:cNvPr>
          <p:cNvSpPr>
            <a:spLocks noGrp="1"/>
          </p:cNvSpPr>
          <p:nvPr>
            <p:ph type="title"/>
          </p:nvPr>
        </p:nvSpPr>
        <p:spPr/>
        <p:txBody>
          <a:bodyPr/>
          <a:lstStyle/>
          <a:p>
            <a:r>
              <a:rPr lang="en-GB" b="1" i="0" u="none" strike="noStrike" dirty="0">
                <a:effectLst/>
              </a:rPr>
              <a:t>Team</a:t>
            </a:r>
            <a:endParaRPr lang="en-US" dirty="0"/>
          </a:p>
        </p:txBody>
      </p:sp>
      <p:sp>
        <p:nvSpPr>
          <p:cNvPr id="3" name="Content Placeholder 2">
            <a:extLst>
              <a:ext uri="{FF2B5EF4-FFF2-40B4-BE49-F238E27FC236}">
                <a16:creationId xmlns:a16="http://schemas.microsoft.com/office/drawing/2014/main" id="{6323519E-1D8B-ABBE-6E88-0DDFBC7487C0}"/>
              </a:ext>
            </a:extLst>
          </p:cNvPr>
          <p:cNvSpPr>
            <a:spLocks noGrp="1"/>
          </p:cNvSpPr>
          <p:nvPr>
            <p:ph idx="1"/>
          </p:nvPr>
        </p:nvSpPr>
        <p:spPr/>
        <p:txBody>
          <a:bodyPr/>
          <a:lstStyle/>
          <a:p>
            <a:pPr fontAlgn="base"/>
            <a:r>
              <a:rPr lang="en-GB" b="0" i="0" u="none" strike="noStrike" dirty="0">
                <a:effectLst/>
              </a:rPr>
              <a:t>About you and your co-founders. Focus on the core team, with links to public bios e.g. LinkedIn. Logos work well to highlight  experience.</a:t>
            </a:r>
          </a:p>
          <a:p>
            <a:pPr fontAlgn="base"/>
            <a:endParaRPr lang="en-GB" b="0" i="0" u="none" strike="noStrike" dirty="0">
              <a:effectLst/>
            </a:endParaRPr>
          </a:p>
          <a:p>
            <a:pPr fontAlgn="base"/>
            <a:r>
              <a:rPr lang="en-GB" b="0" i="0" u="none" strike="noStrike" dirty="0">
                <a:effectLst/>
              </a:rPr>
              <a:t>Include key hires (if lined up subject to funding round) and advisers. Fractional executives can be important here: CFO, CMO, CTO etc.</a:t>
            </a:r>
          </a:p>
          <a:p>
            <a:pPr fontAlgn="base"/>
            <a:endParaRPr lang="en-GB" b="0" i="0" u="none" strike="noStrike" dirty="0">
              <a:effectLst/>
            </a:endParaRPr>
          </a:p>
          <a:p>
            <a:pPr fontAlgn="base"/>
            <a:r>
              <a:rPr lang="en-GB" b="0" i="0" u="none" strike="noStrike" dirty="0">
                <a:effectLst/>
              </a:rPr>
              <a:t>Seed companies may want to show the Team slide earlier on in the deck, as the investors will be backing the team primarily.</a:t>
            </a:r>
          </a:p>
          <a:p>
            <a:endParaRPr lang="en-US" dirty="0"/>
          </a:p>
        </p:txBody>
      </p:sp>
    </p:spTree>
    <p:extLst>
      <p:ext uri="{BB962C8B-B14F-4D97-AF65-F5344CB8AC3E}">
        <p14:creationId xmlns:p14="http://schemas.microsoft.com/office/powerpoint/2010/main" val="3779064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622</Words>
  <Application>Microsoft Macintosh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[Your Company Name]</vt:lpstr>
      <vt:lpstr>Problem</vt:lpstr>
      <vt:lpstr>Your Solution</vt:lpstr>
      <vt:lpstr>Traction</vt:lpstr>
      <vt:lpstr>Revenue / Business Model</vt:lpstr>
      <vt:lpstr>Product / Competition</vt:lpstr>
      <vt:lpstr>Market</vt:lpstr>
      <vt:lpstr>Growth</vt:lpstr>
      <vt:lpstr>Team</vt:lpstr>
      <vt:lpstr>Investment Round</vt:lpstr>
      <vt:lpstr>Closing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Findlay</dc:creator>
  <cp:lastModifiedBy>Stephen Findlay</cp:lastModifiedBy>
  <cp:revision>11</cp:revision>
  <dcterms:created xsi:type="dcterms:W3CDTF">2023-01-23T09:24:23Z</dcterms:created>
  <dcterms:modified xsi:type="dcterms:W3CDTF">2023-01-23T09:37:32Z</dcterms:modified>
</cp:coreProperties>
</file>